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56"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25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78AAA3-095D-4E58-8FD0-2336B769EC4C}" type="datetimeFigureOut">
              <a:rPr lang="en-US" smtClean="0"/>
              <a:t>6/4/2012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53EC4C5-5087-4C22-8C86-21161EC9E9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8AAA3-095D-4E58-8FD0-2336B769EC4C}" type="datetimeFigureOut">
              <a:rPr lang="en-US" smtClean="0"/>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C4C5-5087-4C22-8C86-21161EC9E9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8AAA3-095D-4E58-8FD0-2336B769EC4C}" type="datetimeFigureOut">
              <a:rPr lang="en-US" smtClean="0"/>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C4C5-5087-4C22-8C86-21161EC9E9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8AAA3-095D-4E58-8FD0-2336B769EC4C}" type="datetimeFigureOut">
              <a:rPr lang="en-US" smtClean="0"/>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C4C5-5087-4C22-8C86-21161EC9E9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78AAA3-095D-4E58-8FD0-2336B769EC4C}" type="datetimeFigureOut">
              <a:rPr lang="en-US" smtClean="0"/>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C4C5-5087-4C22-8C86-21161EC9E9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78AAA3-095D-4E58-8FD0-2336B769EC4C}" type="datetimeFigureOut">
              <a:rPr lang="en-US" smtClean="0"/>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EC4C5-5087-4C22-8C86-21161EC9E9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78AAA3-095D-4E58-8FD0-2336B769EC4C}" type="datetimeFigureOut">
              <a:rPr lang="en-US" smtClean="0"/>
              <a:t>6/4/2012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EC4C5-5087-4C22-8C86-21161EC9E9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78AAA3-095D-4E58-8FD0-2336B769EC4C}" type="datetimeFigureOut">
              <a:rPr lang="en-US" smtClean="0"/>
              <a:t>6/4/2012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EC4C5-5087-4C22-8C86-21161EC9E9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8AAA3-095D-4E58-8FD0-2336B769EC4C}" type="datetimeFigureOut">
              <a:rPr lang="en-US" smtClean="0"/>
              <a:t>6/4/2012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EC4C5-5087-4C22-8C86-21161EC9E9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78AAA3-095D-4E58-8FD0-2336B769EC4C}" type="datetimeFigureOut">
              <a:rPr lang="en-US" smtClean="0"/>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EC4C5-5087-4C22-8C86-21161EC9E9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78AAA3-095D-4E58-8FD0-2336B769EC4C}" type="datetimeFigureOut">
              <a:rPr lang="en-US" smtClean="0"/>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53EC4C5-5087-4C22-8C86-21161EC9E98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78AAA3-095D-4E58-8FD0-2336B769EC4C}" type="datetimeFigureOut">
              <a:rPr lang="en-US" smtClean="0"/>
              <a:t>6/4/2012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3EC4C5-5087-4C22-8C86-21161EC9E98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do nonpolar molecules have LDF’s and how do they work?</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Srivaths</a:t>
            </a:r>
            <a:r>
              <a:rPr lang="en-US" dirty="0" smtClean="0"/>
              <a:t> </a:t>
            </a:r>
            <a:r>
              <a:rPr lang="en-US" dirty="0" err="1" smtClean="0"/>
              <a:t>Kalyan</a:t>
            </a:r>
            <a:endParaRPr lang="en-US" dirty="0" smtClean="0"/>
          </a:p>
          <a:p>
            <a:r>
              <a:rPr lang="en-US" dirty="0" smtClean="0"/>
              <a:t>Fred Ho</a:t>
            </a:r>
          </a:p>
          <a:p>
            <a:r>
              <a:rPr lang="en-US" dirty="0" err="1" smtClean="0"/>
              <a:t>Alekos</a:t>
            </a:r>
            <a:r>
              <a:rPr lang="en-US" dirty="0" smtClean="0"/>
              <a:t> Michael</a:t>
            </a:r>
            <a:endParaRPr lang="en-US" dirty="0"/>
          </a:p>
        </p:txBody>
      </p:sp>
    </p:spTree>
  </p:cSld>
  <p:clrMapOvr>
    <a:masterClrMapping/>
  </p:clrMapOvr>
  <p:transition advClick="0" advTm="7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581400" y="1828800"/>
            <a:ext cx="1752600" cy="1752600"/>
            <a:chOff x="1676400" y="1524000"/>
            <a:chExt cx="1752600" cy="1752600"/>
          </a:xfrm>
        </p:grpSpPr>
        <p:sp>
          <p:nvSpPr>
            <p:cNvPr id="5" name="Oval 4"/>
            <p:cNvSpPr/>
            <p:nvPr/>
          </p:nvSpPr>
          <p:spPr>
            <a:xfrm>
              <a:off x="1676400" y="1524000"/>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057400" y="2133600"/>
              <a:ext cx="990600" cy="646331"/>
            </a:xfrm>
            <a:prstGeom prst="rect">
              <a:avLst/>
            </a:prstGeom>
            <a:noFill/>
          </p:spPr>
          <p:txBody>
            <a:bodyPr wrap="square" rtlCol="0">
              <a:spAutoFit/>
            </a:bodyPr>
            <a:lstStyle/>
            <a:p>
              <a:pPr algn="ctr"/>
              <a:r>
                <a:rPr lang="en-US" dirty="0" smtClean="0"/>
                <a:t>C</a:t>
              </a:r>
              <a:br>
                <a:rPr lang="en-US" dirty="0" smtClean="0"/>
              </a:br>
              <a:r>
                <a:rPr lang="en-US" dirty="0" smtClean="0"/>
                <a:t>Nucleus</a:t>
              </a:r>
              <a:endParaRPr lang="en-US" dirty="0"/>
            </a:p>
          </p:txBody>
        </p:sp>
      </p:grpSp>
      <p:sp>
        <p:nvSpPr>
          <p:cNvPr id="7" name="Oval 6"/>
          <p:cNvSpPr/>
          <p:nvPr/>
        </p:nvSpPr>
        <p:spPr>
          <a:xfrm>
            <a:off x="2971800" y="2286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971800" y="2895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886200" y="1295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95800" y="1295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410200" y="2286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10200" y="2819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9624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5720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752600" y="2438400"/>
            <a:ext cx="1066800" cy="838200"/>
            <a:chOff x="914400" y="3352800"/>
            <a:chExt cx="1066800" cy="838200"/>
          </a:xfrm>
        </p:grpSpPr>
        <p:sp>
          <p:nvSpPr>
            <p:cNvPr id="16" name="Oval 15"/>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18" name="Group 17"/>
          <p:cNvGrpSpPr/>
          <p:nvPr/>
        </p:nvGrpSpPr>
        <p:grpSpPr>
          <a:xfrm>
            <a:off x="4038600" y="4191000"/>
            <a:ext cx="1066800" cy="838200"/>
            <a:chOff x="914400" y="3352800"/>
            <a:chExt cx="1066800" cy="838200"/>
          </a:xfrm>
        </p:grpSpPr>
        <p:sp>
          <p:nvSpPr>
            <p:cNvPr id="19" name="Oval 18"/>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21" name="Group 20"/>
          <p:cNvGrpSpPr/>
          <p:nvPr/>
        </p:nvGrpSpPr>
        <p:grpSpPr>
          <a:xfrm>
            <a:off x="6019800" y="2362200"/>
            <a:ext cx="1066800" cy="838200"/>
            <a:chOff x="914400" y="3352800"/>
            <a:chExt cx="1066800" cy="838200"/>
          </a:xfrm>
        </p:grpSpPr>
        <p:sp>
          <p:nvSpPr>
            <p:cNvPr id="22" name="Oval 21"/>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24" name="Group 23"/>
          <p:cNvGrpSpPr/>
          <p:nvPr/>
        </p:nvGrpSpPr>
        <p:grpSpPr>
          <a:xfrm>
            <a:off x="3886200" y="381000"/>
            <a:ext cx="1066800" cy="838200"/>
            <a:chOff x="914400" y="3352800"/>
            <a:chExt cx="1066800" cy="838200"/>
          </a:xfrm>
        </p:grpSpPr>
        <p:sp>
          <p:nvSpPr>
            <p:cNvPr id="25" name="Oval 24"/>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sp>
        <p:nvSpPr>
          <p:cNvPr id="27" name="TextBox 26"/>
          <p:cNvSpPr txBox="1"/>
          <p:nvPr/>
        </p:nvSpPr>
        <p:spPr>
          <a:xfrm>
            <a:off x="381000" y="5562600"/>
            <a:ext cx="8534400" cy="923330"/>
          </a:xfrm>
          <a:prstGeom prst="rect">
            <a:avLst/>
          </a:prstGeom>
          <a:noFill/>
        </p:spPr>
        <p:txBody>
          <a:bodyPr wrap="square" rtlCol="0">
            <a:spAutoFit/>
          </a:bodyPr>
          <a:lstStyle/>
          <a:p>
            <a:r>
              <a:rPr lang="en-US" dirty="0" smtClean="0"/>
              <a:t>This is a CH</a:t>
            </a:r>
            <a:r>
              <a:rPr lang="en-US" baseline="-25000" dirty="0" smtClean="0"/>
              <a:t>4</a:t>
            </a:r>
            <a:r>
              <a:rPr lang="en-US" dirty="0" smtClean="0"/>
              <a:t> molecule. This is a nonpolar molecule that has no partial positive side and partial negative side when drawn like this. This is when the electrons are in ideal positions.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advClick="0" advTm="11000">
        <p:fade/>
      </p:transition>
    </mc:Choice>
    <mc:Fallback>
      <p:transition spd="med" advClick="0" advTm="11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124200" y="2209800"/>
            <a:ext cx="1752600" cy="1752600"/>
            <a:chOff x="1676400" y="1524000"/>
            <a:chExt cx="1752600" cy="1752600"/>
          </a:xfrm>
        </p:grpSpPr>
        <p:sp>
          <p:nvSpPr>
            <p:cNvPr id="5" name="Oval 4"/>
            <p:cNvSpPr/>
            <p:nvPr/>
          </p:nvSpPr>
          <p:spPr>
            <a:xfrm>
              <a:off x="1676400" y="1524000"/>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057400" y="2133600"/>
              <a:ext cx="990600" cy="646331"/>
            </a:xfrm>
            <a:prstGeom prst="rect">
              <a:avLst/>
            </a:prstGeom>
            <a:noFill/>
          </p:spPr>
          <p:txBody>
            <a:bodyPr wrap="square" rtlCol="0">
              <a:spAutoFit/>
            </a:bodyPr>
            <a:lstStyle/>
            <a:p>
              <a:pPr algn="ctr"/>
              <a:r>
                <a:rPr lang="en-US" dirty="0" smtClean="0"/>
                <a:t>C</a:t>
              </a:r>
              <a:br>
                <a:rPr lang="en-US" dirty="0" smtClean="0"/>
              </a:br>
              <a:r>
                <a:rPr lang="en-US" dirty="0" smtClean="0"/>
                <a:t>Nucleus</a:t>
              </a:r>
              <a:endParaRPr lang="en-US" dirty="0"/>
            </a:p>
          </p:txBody>
        </p:sp>
      </p:grpSp>
      <p:sp>
        <p:nvSpPr>
          <p:cNvPr id="8" name="Oval 7"/>
          <p:cNvSpPr/>
          <p:nvPr/>
        </p:nvSpPr>
        <p:spPr>
          <a:xfrm>
            <a:off x="2514600" y="2667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514600" y="3276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429000" y="1676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038600" y="1676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953000" y="2667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953000" y="3200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505200" y="4038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114800" y="4038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1295400" y="2819400"/>
            <a:ext cx="1066800" cy="838200"/>
            <a:chOff x="914400" y="3352800"/>
            <a:chExt cx="1066800" cy="838200"/>
          </a:xfrm>
        </p:grpSpPr>
        <p:sp>
          <p:nvSpPr>
            <p:cNvPr id="16" name="Oval 15"/>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20" name="Group 19"/>
          <p:cNvGrpSpPr/>
          <p:nvPr/>
        </p:nvGrpSpPr>
        <p:grpSpPr>
          <a:xfrm>
            <a:off x="3581400" y="4572000"/>
            <a:ext cx="1066800" cy="838200"/>
            <a:chOff x="914400" y="3352800"/>
            <a:chExt cx="1066800" cy="838200"/>
          </a:xfrm>
        </p:grpSpPr>
        <p:sp>
          <p:nvSpPr>
            <p:cNvPr id="21" name="Oval 20"/>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23" name="Group 22"/>
          <p:cNvGrpSpPr/>
          <p:nvPr/>
        </p:nvGrpSpPr>
        <p:grpSpPr>
          <a:xfrm>
            <a:off x="5562600" y="2743200"/>
            <a:ext cx="1066800" cy="838200"/>
            <a:chOff x="914400" y="3352800"/>
            <a:chExt cx="1066800" cy="838200"/>
          </a:xfrm>
        </p:grpSpPr>
        <p:sp>
          <p:nvSpPr>
            <p:cNvPr id="24" name="Oval 23"/>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26" name="Group 25"/>
          <p:cNvGrpSpPr/>
          <p:nvPr/>
        </p:nvGrpSpPr>
        <p:grpSpPr>
          <a:xfrm>
            <a:off x="3429000" y="762000"/>
            <a:ext cx="1066800" cy="838200"/>
            <a:chOff x="914400" y="3352800"/>
            <a:chExt cx="1066800" cy="838200"/>
          </a:xfrm>
        </p:grpSpPr>
        <p:sp>
          <p:nvSpPr>
            <p:cNvPr id="27" name="Oval 26"/>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sp>
        <p:nvSpPr>
          <p:cNvPr id="29" name="TextBox 28"/>
          <p:cNvSpPr txBox="1"/>
          <p:nvPr/>
        </p:nvSpPr>
        <p:spPr>
          <a:xfrm>
            <a:off x="228600" y="5638800"/>
            <a:ext cx="8610600" cy="923330"/>
          </a:xfrm>
          <a:prstGeom prst="rect">
            <a:avLst/>
          </a:prstGeom>
          <a:noFill/>
        </p:spPr>
        <p:txBody>
          <a:bodyPr wrap="square" rtlCol="0">
            <a:spAutoFit/>
          </a:bodyPr>
          <a:lstStyle/>
          <a:p>
            <a:r>
              <a:rPr lang="en-US" dirty="0" smtClean="0"/>
              <a:t>But as you’ve learned in </a:t>
            </a:r>
            <a:r>
              <a:rPr lang="en-US" dirty="0"/>
              <a:t>C</a:t>
            </a:r>
            <a:r>
              <a:rPr lang="en-US" dirty="0" smtClean="0"/>
              <a:t>hem, nothing is ever perfect or ideal. An electron’s path is random and at any given point in time, it can be anywhere. Thus, the nonpolar molecule will have an instantaneous dipole.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10000"/>
                                  </p:stCondLst>
                                  <p:childTnLst>
                                    <p:animMotion origin="layout" path="M 1.66667E-6 -1.69096E-6 C 0.01094 -0.00833 0.02222 -0.01435 0.03403 -0.02036 C 0.05746 -0.03216 0.07951 -0.04835 0.10469 -0.05321 C 0.10486 -0.05321 0.12465 -0.05113 0.13055 -0.04858 C 0.13646 -0.04604 0.13976 -0.04234 0.14583 -0.04072 C 0.14826 -0.03863 0.15035 -0.03586 0.15295 -0.03447 C 0.15486 -0.03331 0.15694 -0.03262 0.15868 -0.03123 C 0.16632 -0.02499 0.17361 -0.0162 0.17986 -0.00787 C 0.18437 0.00671 0.18785 0.02035 0.18941 0.03608 C 0.18976 0.04395 0.18958 0.05181 0.19045 0.05968 C 0.19132 0.06708 0.19444 0.0724 0.19757 0.07841 C 0.20642 0.09599 0.21927 0.09993 0.23403 0.10502 C 0.23246 0.11126 0.23055 0.11404 0.22587 0.11612 C 0.21823 0.12422 0.2092 0.12769 0.20104 0.13486 C 0.19982 0.14041 0.2 0.13786 0.2 0.14272 L 0.20469 0.13162 " pathEditMode="relative" ptsTypes="ffffffffffffffAA">
                                      <p:cBhvr>
                                        <p:cTn id="6" dur="2000" fill="hold"/>
                                        <p:tgtEl>
                                          <p:spTgt spid="10"/>
                                        </p:tgtEl>
                                        <p:attrNameLst>
                                          <p:attrName>ppt_x</p:attrName>
                                          <p:attrName>ppt_y</p:attrName>
                                        </p:attrNameLst>
                                      </p:cBhvr>
                                    </p:animMotion>
                                  </p:childTnLst>
                                </p:cTn>
                              </p:par>
                              <p:par>
                                <p:cTn id="7" presetID="0" presetClass="path" presetSubtype="0" accel="50000" decel="50000" fill="hold" grpId="0" nodeType="withEffect">
                                  <p:stCondLst>
                                    <p:cond delay="10000"/>
                                  </p:stCondLst>
                                  <p:childTnLst>
                                    <p:animMotion origin="layout" path="M 0.02621 -0.01111 C 0.0401 -0.02198 0.05399 -0.02869 0.06979 -0.03308 C 0.09201 -0.04789 0.11597 -0.05066 0.14045 -0.05344 C 0.16614 -0.05113 0.17152 -0.06015 0.18281 -0.04095 C 0.18437 -0.03401 0.19201 -0.02221 0.19566 -0.01573 C 0.19757 -0.0081 0.19809 -0.00024 0.19913 0.00763 C 0.19757 0.01688 0.19514 0.01758 0.19097 0.02498 C 0.1809 0.04233 0.16684 0.06476 0.16267 0.08605 C 0.16163 0.09692 0.15746 0.10802 0.16753 0.11126 C 0.17743 0.11034 0.18541 0.11057 0.19444 0.1064 C 0.20225 0.10687 0.21024 0.10663 0.21805 0.10802 C 0.22656 0.10964 0.22586 0.11265 0.23211 0.11589 C 0.24132 0.12074 0.25104 0.1256 0.26041 0.13 C 0.26302 0.14018 0.25798 0.14688 0.25798 0.1566 " pathEditMode="relative" ptsTypes="fffffffffffffA">
                                      <p:cBhvr>
                                        <p:cTn id="8" dur="2000" fill="hold"/>
                                        <p:tgtEl>
                                          <p:spTgt spid="11"/>
                                        </p:tgtEl>
                                        <p:attrNameLst>
                                          <p:attrName>ppt_x</p:attrName>
                                          <p:attrName>ppt_y</p:attrName>
                                        </p:attrNameLst>
                                      </p:cBhvr>
                                    </p:animMotion>
                                  </p:childTnLst>
                                </p:cTn>
                              </p:par>
                              <p:par>
                                <p:cTn id="9" presetID="0" presetClass="path" presetSubtype="0" accel="50000" decel="50000" fill="hold" grpId="0" nodeType="withEffect">
                                  <p:stCondLst>
                                    <p:cond delay="10000"/>
                                  </p:stCondLst>
                                  <p:childTnLst>
                                    <p:animMotion origin="layout" path="M -3.33333E-6 -3.58779E-6 C 0.00295 0.01041 0.00781 0.0192 0.01285 0.02822 C 0.01667 0.04303 0.0158 0.05853 0.02222 0.07194 C 0.02153 0.10433 0.02153 0.11543 0.01753 0.14111 C 0.01858 0.15707 0.01615 0.16239 0.02691 0.16609 C 0.03646 0.17835 0.04844 0.17673 0.06111 0.17858 C 0.07483 0.17743 0.08993 0.17743 0.10226 0.16771 C 0.10469 0.16586 0.10694 0.16332 0.10938 0.16146 C 0.11319 0.15869 0.12118 0.1536 0.12118 0.1536 C 0.13125 0.13995 0.12708 0.14689 0.13403 0.13324 C 0.13802 0.11728 0.13142 0.14111 0.13872 0.12376 C 0.14201 0.11566 0.14392 0.10549 0.14705 0.09716 C 0.14809 0.08883 0.14774 0.08605 0.15295 0.08143 C 0.16944 0.09253 0.1816 0.1152 0.2 0.12214 C 0.2151 0.1196 0.21458 0.11266 0.22222 0.09716 C 0.22448 0.09276 0.22934 0.08467 0.22934 0.08467 C 0.23229 0.06917 0.23385 0.06917 0.22344 0.05945 C 0.21563 0.06084 0.20816 0.06269 0.20104 0.06732 L 0.20938 0.06431 " pathEditMode="relative" ptsTypes="fffffffffffffffffAA">
                                      <p:cBhvr>
                                        <p:cTn id="10" dur="2000" fill="hold"/>
                                        <p:tgtEl>
                                          <p:spTgt spid="12"/>
                                        </p:tgtEl>
                                        <p:attrNameLst>
                                          <p:attrName>ppt_x</p:attrName>
                                          <p:attrName>ppt_y</p:attrName>
                                        </p:attrNameLst>
                                      </p:cBhvr>
                                    </p:animMotion>
                                  </p:childTnLst>
                                </p:cTn>
                              </p:par>
                              <p:par>
                                <p:cTn id="11" presetID="0" presetClass="path" presetSubtype="0" accel="50000" decel="50000" fill="hold" grpId="0" nodeType="withEffect">
                                  <p:stCondLst>
                                    <p:cond delay="10000"/>
                                  </p:stCondLst>
                                  <p:childTnLst>
                                    <p:animMotion origin="layout" path="M 8.67362E-19 4.70738E-6 C 0.00086 0.00162 0.00139 0.00324 0.00243 0.00462 C 0.00382 0.00648 0.0059 0.0074 0.00711 0.00948 C 0.01059 0.01527 0.01302 0.02244 0.01649 0.02822 C 0.01771 0.03423 0.02048 0.04071 0.01771 0.04696 C 0.01632 0.05019 0.01041 0.05158 0.00833 0.05181 C -0.00573 0.05274 -0.01997 0.05297 -0.03403 0.05343 C -0.01337 0.06176 0.00868 0.06107 0.02951 0.06893 C 0.02326 0.07726 0.01198 0.07657 0.00347 0.07842 C 0.00156 0.07888 -0.00417 0.08004 -0.00226 0.08004 C 0.00052 0.08004 0.00312 0.07888 0.0059 0.07842 C 0.00173 0.08212 -0.00087 0.08559 -0.00712 0.08004 C -0.00834 0.07888 -0.00556 0.0768 -0.00469 0.07518 C -0.00313 0.07263 -0.00191 0.06963 8.67362E-19 0.06754 C 0.0033 0.06431 0.00729 0.06269 0.01059 0.05968 C 0.02239 0.04904 0.03281 0.03562 0.04479 0.02521 C 0.0375 0.02197 0.04375 0.0229 0.03889 0.03447 C 0.0368 0.03955 0.02586 0.04233 0.02239 0.04395 C 0.021 0.04649 0.01927 0.05112 0.01649 0.05181 C 0.00989 0.05366 -0.01025 0.05528 -0.00348 0.05482 C 0.00468 0.05436 0.01302 0.0539 0.02118 0.05343 C 0.02274 0.05297 0.02448 0.05297 0.02586 0.05181 C 0.02708 0.05066 0.02968 0.04719 0.0283 0.04696 C 0.02048 0.0458 0.0125 0.04811 0.00468 0.04858 C 0.00312 0.04696 0.00052 0.04649 8.67362E-19 0.04395 C -0.0007 0.04094 0.00121 0.0377 0.00121 0.03447 C 0.00121 0.02984 0.00034 0.02498 8.67362E-19 0.02035 C -0.00122 0.02197 -0.00209 0.02406 -0.00348 0.02521 C -0.00452 0.02614 -0.00608 0.02567 -0.00712 0.0266 C -0.00851 0.02776 -0.00938 0.03007 -0.01059 0.03146 C -0.01441 0.03585 -0.01407 0.03238 -0.01407 0.03608 " pathEditMode="relative" ptsTypes="ffffffffffffffffffffffffffffffA">
                                      <p:cBhvr>
                                        <p:cTn id="12" dur="2000" fill="hold"/>
                                        <p:tgtEl>
                                          <p:spTgt spid="13"/>
                                        </p:tgtEl>
                                        <p:attrNameLst>
                                          <p:attrName>ppt_x</p:attrName>
                                          <p:attrName>ppt_y</p:attrName>
                                        </p:attrNameLst>
                                      </p:cBhvr>
                                    </p:animMotion>
                                  </p:childTnLst>
                                </p:cTn>
                              </p:par>
                              <p:par>
                                <p:cTn id="13" presetID="0" presetClass="path" presetSubtype="0" accel="50000" decel="50000" fill="hold" grpId="0" nodeType="withEffect">
                                  <p:stCondLst>
                                    <p:cond delay="10000"/>
                                  </p:stCondLst>
                                  <p:childTnLst>
                                    <p:animMotion origin="layout" path="M -2.5E-6 4.52926E-6 C 0.00434 0.00185 0.01389 0.01017 0.01771 0.01411 C 0.0191 0.01549 0.01962 0.01781 0.02118 0.01873 C 0.03455 0.02706 0.03802 0.0266 0.05174 0.0296 C 0.06129 0.02868 0.09132 0.03099 0.10347 0.02035 C 0.09288 0.00624 0.08247 0.0037 0.06823 4.52926E-6 C 0.06077 -0.00694 0.06181 4.52926E-6 0.0599 -0.01411 C 0.06285 -0.02059 0.06719 -0.0317 0.0717 -0.03771 C 0.07431 -0.04118 0.07726 -0.04396 0.08004 -0.04719 C 0.08247 -0.04997 0.08091 -0.04951 0.07639 -0.04557 C 0.07431 -0.04372 0.0724 -0.04141 0.07049 -0.03933 C 0.07431 -0.03863 0.08455 -0.03563 0.0882 -0.03933 C 0.09011 -0.04118 0.0882 -0.04581 0.08941 -0.04858 C 0.09011 -0.04997 0.09167 -0.04974 0.09288 -0.0502 C 0.09219 -0.04858 0.09115 -0.04719 0.09063 -0.04557 C 0.08959 -0.04257 0.0882 -0.03609 0.0882 -0.03609 C 0.08854 -0.03447 0.0882 -0.03146 0.08941 -0.03146 C 0.09705 -0.03193 0.11181 -0.03771 0.11181 -0.03771 C 0.11302 -0.03863 0.11528 -0.03887 0.11528 -0.04072 C 0.11528 -0.04234 0.11302 -0.04257 0.11181 -0.04234 C 0.09705 -0.03887 0.08542 -0.0347 0.07292 -0.02522 C 0.07205 -0.0236 0.07014 -0.02221 0.07049 -0.02036 C 0.07084 -0.01874 0.07292 -0.01897 0.07413 -0.01897 C 0.09097 -0.0199 0.09358 -0.02082 0.10591 -0.0236 C 0.10868 -0.02568 0.11129 -0.02799 0.11407 -0.02984 C 0.11632 -0.03123 0.12118 -0.03632 0.12118 -0.03308 C 0.12118 -0.02915 0.11615 -0.02938 0.11407 -0.02661 C 0.10903 -0.0199 0.11146 -0.02383 0.10712 -0.01411 C 0.1092 -0.00486 0.10747 -0.00718 0.11997 -0.01273 C 0.13229 -0.01828 0.14341 -0.02499 0.15417 -0.03447 C 0.14549 -0.04234 0.14375 -0.031 0.14236 -0.02198 C 0.15087 -0.01458 0.16094 -0.02476 0.16823 -0.03146 C 0.16441 -0.04141 0.16198 -0.03933 0.15295 -0.04072 C 0.14948 -0.0391 0.14549 -0.03887 0.14236 -0.03609 C 0.14045 -0.03447 0.14045 -0.03054 0.13889 -0.02823 C 0.12396 -0.00579 0.13889 -0.03308 0.13056 -0.01735 C 0.13177 -0.0162 0.13264 -0.01365 0.13403 -0.01411 C 0.14045 -0.01643 0.15573 -0.03331 0.1599 -0.04072 C 0.15417 -0.04604 0.15486 -0.04696 0.14462 -0.04072 C 0.14358 -0.04002 0.14445 -0.03725 0.14358 -0.03609 C 0.14236 -0.03447 0.1382 -0.031 0.13889 -0.03308 C 0.14011 -0.03678 0.15191 -0.04812 0.15521 -0.0502 C 0.15834 -0.06223 0.15972 -0.06431 0.15174 -0.07218 C 0.14792 -0.07194 0.13177 -0.0768 0.13177 -0.06431 " pathEditMode="relative" ptsTypes="fffffffffffffffffffffffffffffffffffffffffffA">
                                      <p:cBhvr>
                                        <p:cTn id="14" dur="2000" fill="hold"/>
                                        <p:tgtEl>
                                          <p:spTgt spid="15"/>
                                        </p:tgtEl>
                                        <p:attrNameLst>
                                          <p:attrName>ppt_x</p:attrName>
                                          <p:attrName>ppt_y</p:attrName>
                                        </p:attrNameLst>
                                      </p:cBhvr>
                                    </p:animMotion>
                                  </p:childTnLst>
                                </p:cTn>
                              </p:par>
                              <p:par>
                                <p:cTn id="15" presetID="0" presetClass="path" presetSubtype="0" accel="50000" decel="50000" fill="hold" grpId="0" nodeType="withEffect">
                                  <p:stCondLst>
                                    <p:cond delay="10000"/>
                                  </p:stCondLst>
                                  <p:childTnLst>
                                    <p:animMotion origin="layout" path="M -1.11111E-6 2.44969E-6 C -0.01753 0.02336 -0.02795 0.05112 -0.03871 0.08003 C -0.04218 0.08952 -0.04635 0.09831 -0.0493 0.10826 C -0.05069 0.11288 -0.05295 0.12237 -0.05295 0.12237 C -0.0526 0.13116 -0.05277 0.14018 -0.05173 0.14897 C -0.05121 0.15383 -0.04045 0.16817 -0.03767 0.17256 C -0.0302 0.18413 -0.01979 0.19061 -0.01059 0.19917 C -0.00798 0.20148 -0.00607 0.20495 -0.00347 0.20703 C 0.00417 0.21281 0.02622 0.2223 0.03542 0.22415 C 0.054 0.23687 0.07639 0.22646 0.09653 0.22253 C 0.1165 0.20934 0.09549 0.22137 0.11528 0.2149 C 0.12639 0.21119 0.1375 0.20287 0.14827 0.19755 C 0.17292 0.17071 0.19254 0.14365 0.21059 0.10826 C 0.21459 0.10039 0.21875 0.0953 0.22119 0.08628 C 0.21928 0.07148 0.21928 0.05968 0.20712 0.05644 C 0.20469 0.05482 0.20261 0.05251 0.2 0.05181 C 0.19584 0.05043 0.18976 0.05459 0.18716 0.05019 C 0.18525 0.04696 0.19254 0.0458 0.19532 0.04395 C 0.20556 0.0377 0.21841 0.03655 0.22952 0.03446 C 0.22448 0.04117 0.21806 0.04511 0.21303 0.05181 C 0.21146 0.0539 0.20608 0.0576 0.20834 0.05806 C 0.21372 0.05945 0.21928 0.05598 0.22483 0.05482 C 0.23021 0.05181 0.23594 0.05043 0.24115 0.04696 C 0.24844 0.0421 0.25608 0.03354 0.26233 0.0266 C 0.26511 0.01943 0.26893 0.01712 0.26233 0.01411 C 0.25504 0.01573 0.25782 0.01573 0.25417 0.01573 " pathEditMode="relative" ptsTypes="fffffffffffffffffffffffffA">
                                      <p:cBhvr>
                                        <p:cTn id="16" dur="2000" fill="hold"/>
                                        <p:tgtEl>
                                          <p:spTgt spid="14"/>
                                        </p:tgtEl>
                                        <p:attrNameLst>
                                          <p:attrName>ppt_x</p:attrName>
                                          <p:attrName>ppt_y</p:attrName>
                                        </p:attrNameLst>
                                      </p:cBhvr>
                                    </p:animMotion>
                                  </p:childTnLst>
                                </p:cTn>
                              </p:par>
                              <p:par>
                                <p:cTn id="17" presetID="0" presetClass="path" presetSubtype="0" accel="50000" decel="50000" fill="hold" grpId="0" nodeType="withEffect">
                                  <p:stCondLst>
                                    <p:cond delay="10000"/>
                                  </p:stCondLst>
                                  <p:childTnLst>
                                    <p:animMotion origin="layout" path="M 2.77778E-6 -2.46357E-6 C -0.00695 0.00694 -0.00504 0.00995 -0.00712 0.02036 C -0.0092 0.05621 -0.01198 0.09507 -0.01875 0.13023 C -0.02622 0.16909 -0.04566 0.20264 -0.05174 0.2415 C -0.05139 0.24566 -0.05174 0.25006 -0.05052 0.25399 C -0.04913 0.25862 -0.02795 0.25977 -0.02466 0.26023 C -0.0132 0.26648 -0.00365 0.27319 0.00833 0.27758 C 0.02778 0.29355 0.00607 0.27712 0.0342 0.29169 C 0.04809 0.29887 0.06146 0.30766 0.07534 0.31506 C 0.09705 0.32662 0.11875 0.3412 0.1401 0.35438 C 0.15903 0.36595 0.15104 0.36641 0.17656 0.37775 C 0.20451 0.39024 0.23281 0.39324 0.26111 0.40296 C 0.29409 0.39787 0.32326 0.38977 0.35295 0.36849 C 0.37569 0.35207 0.39705 0.32778 0.41771 0.30719 C 0.43125 0.29378 0.44653 0.27643 0.45885 0.26023 C 0.46389 0.25353 0.46962 0.24358 0.47291 0.23525 C 0.47413 0.23225 0.47534 0.22577 0.47534 0.22577 C 0.47465 0.19685 0.47691 0.16424 0.46823 0.13648 C 0.46614 0.12954 0.46128 0.12306 0.45764 0.11751 C 0.45503 0.11381 0.44948 0.10664 0.44948 0.10664 C 0.45017 0.10409 0.45034 0.10085 0.45173 0.09877 C 0.4526 0.09738 0.45434 0.09831 0.45538 0.09715 C 0.45694 0.09553 0.45781 0.09299 0.45885 0.09091 C 0.46215 0.08466 0.46215 0.08582 0.45764 0.0879 C 0.45729 0.09045 0.45746 0.09322 0.45642 0.09553 C 0.45295 0.10271 0.44687 0.099 0.45764 0.10201 C 0.46198 0.09877 0.46666 0.09623 0.47066 0.09253 C 0.47309 0.09021 0.47517 0.08698 0.4776 0.08466 C 0.47899 0.08327 0.4809 0.08281 0.48229 0.08142 C 0.48403 0.07957 0.48715 0.07518 0.48715 0.07518 " pathEditMode="relative" ptsTypes="fffffffffffffffffffffffffffffA">
                                      <p:cBhvr>
                                        <p:cTn id="18" dur="2000" fill="hold"/>
                                        <p:tgtEl>
                                          <p:spTgt spid="9"/>
                                        </p:tgtEl>
                                        <p:attrNameLst>
                                          <p:attrName>ppt_x</p:attrName>
                                          <p:attrName>ppt_y</p:attrName>
                                        </p:attrNameLst>
                                      </p:cBhvr>
                                    </p:animMotion>
                                  </p:childTnLst>
                                </p:cTn>
                              </p:par>
                              <p:par>
                                <p:cTn id="19" presetID="0" presetClass="path" presetSubtype="0" accel="50000" decel="50000" fill="hold" grpId="0" nodeType="withEffect">
                                  <p:stCondLst>
                                    <p:cond delay="10000"/>
                                  </p:stCondLst>
                                  <p:childTnLst>
                                    <p:animMotion origin="layout" path="M -4.16667E-6 -3.01642E-6 C -0.00451 -0.03423 -0.00833 -0.06939 -0.01406 -0.1034 C -0.01857 -0.16192 -0.02187 -0.25885 0.01997 -0.29956 C 0.03351 -0.31297 0.04844 -0.31876 0.06355 -0.32778 C 0.07969 -0.33749 0.09532 -0.3442 0.11303 -0.34652 C 0.12414 -0.35045 0.13299 -0.34906 0.1448 -0.34814 C 0.1533 -0.3442 0.14931 -0.34559 0.1566 -0.34328 C 0.19167 -0.3449 0.18559 -0.34629 0.20938 -0.34952 C 0.21459 -0.34906 0.2198 -0.34975 0.22483 -0.34814 C 0.22813 -0.34721 0.23039 -0.34305 0.23299 -0.34027 C 0.24705 -0.32616 0.26146 -0.31251 0.27535 -0.29794 C 0.30469 -0.26694 0.33646 -0.24543 0.37066 -0.22577 C 0.38889 -0.21536 0.40678 -0.20541 0.42483 -0.19454 C 0.43039 -0.1913 0.43542 -0.18621 0.44115 -0.18344 C 0.44671 -0.18089 0.45261 -0.17973 0.45764 -0.17557 C 0.45886 -0.17465 0.4599 -0.17326 0.46129 -0.17256 C 0.46476 -0.17071 0.47188 -0.16771 0.47188 -0.16771 C 0.48368 -0.15591 0.4948 -0.15174 0.50365 -0.13486 C 0.50591 -0.12121 0.50504 -0.13069 0.50122 -0.10664 C 0.5 -0.09947 0.49879 -0.08466 0.49879 -0.08466 C 0.49914 -0.08304 0.50122 -0.08003 0.5 -0.08003 C 0.49809 -0.08003 0.49688 -0.08327 0.49532 -0.08466 C 0.4908 -0.08836 0.4908 -0.0879 0.48594 -0.08929 C 0.48629 -0.08304 0.48577 -0.07656 0.48716 -0.07055 C 0.4875 -0.06893 0.49063 -0.06731 0.49063 -0.06893 C 0.49063 -0.07171 0.48299 -0.07379 0.47882 -0.07541 C 0.47275 -0.08073 0.46702 -0.08651 0.46007 -0.08929 C 0.46077 -0.08466 0.46129 -0.08003 0.46233 -0.07541 C 0.4665 -0.05737 0.48143 -0.05783 0.49306 -0.05343 C 0.49341 -0.04881 0.49289 -0.04372 0.4941 -0.03932 C 0.4948 -0.03655 0.49671 -0.034 0.49879 -0.03308 C 0.51164 -0.02706 0.52605 -0.02799 0.53889 -0.02197 C 0.53837 -0.02035 0.53629 -0.01249 0.53646 -0.0111 C 0.53872 0.00324 0.54705 0.00162 0.55539 0.00463 C 0.56875 0.00417 0.58212 0.00509 0.59532 0.00301 C 0.59584 0.00301 0.59445 -0.00162 0.59184 -0.00624 C 0.58733 -0.01434 0.58646 -0.01573 0.58004 -0.02197 C 0.56198 -0.03955 0.54671 -0.03978 0.52587 -0.04557 C 0.51511 -0.04349 0.51771 -0.04487 0.51997 -0.03446 C 0.51962 -0.03169 0.51858 -0.01966 0.51771 -0.01897 C 0.51632 -0.01781 0.51459 -0.01989 0.51303 -0.02035 C 0.50608 -0.0229 0.50087 -0.02914 0.4941 -0.03146 C 0.48872 -0.03863 0.48907 -0.04696 0.48716 -0.03308 C 0.48768 -0.02822 0.48959 -0.02382 0.48941 -0.01897 C 0.48889 -0.00786 0.48612 0.00347 0.48351 0.01411 C 0.48507 0.02013 0.48803 0.02452 0.49063 0.02984 C 0.49306 0.02869 0.49775 0.0266 0.49775 0.0266 " pathEditMode="relative" ptsTypes="ffffffffffffffffffffffffffffffffffffffffffffffA">
                                      <p:cBhvr>
                                        <p:cTn id="20"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p:cNvSpPr/>
          <p:nvPr/>
        </p:nvSpPr>
        <p:spPr>
          <a:xfrm>
            <a:off x="609600" y="1066800"/>
            <a:ext cx="2819400" cy="5029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505200" y="914400"/>
            <a:ext cx="4953000" cy="5334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124200" y="2209800"/>
            <a:ext cx="1752600" cy="1752600"/>
            <a:chOff x="1676400" y="1524000"/>
            <a:chExt cx="1752600" cy="1752600"/>
          </a:xfrm>
        </p:grpSpPr>
        <p:sp>
          <p:nvSpPr>
            <p:cNvPr id="5" name="Oval 4"/>
            <p:cNvSpPr/>
            <p:nvPr/>
          </p:nvSpPr>
          <p:spPr>
            <a:xfrm>
              <a:off x="1676400" y="1524000"/>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057400" y="2133600"/>
              <a:ext cx="990600" cy="646331"/>
            </a:xfrm>
            <a:prstGeom prst="rect">
              <a:avLst/>
            </a:prstGeom>
            <a:noFill/>
          </p:spPr>
          <p:txBody>
            <a:bodyPr wrap="square" rtlCol="0">
              <a:spAutoFit/>
            </a:bodyPr>
            <a:lstStyle/>
            <a:p>
              <a:pPr algn="ctr"/>
              <a:r>
                <a:rPr lang="en-US" dirty="0" smtClean="0"/>
                <a:t>C</a:t>
              </a:r>
              <a:br>
                <a:rPr lang="en-US" dirty="0" smtClean="0"/>
              </a:br>
              <a:r>
                <a:rPr lang="en-US" dirty="0" smtClean="0"/>
                <a:t>Nucleus</a:t>
              </a:r>
              <a:endParaRPr lang="en-US" dirty="0"/>
            </a:p>
          </p:txBody>
        </p:sp>
      </p:grpSp>
      <p:sp>
        <p:nvSpPr>
          <p:cNvPr id="7" name="Oval 6"/>
          <p:cNvSpPr/>
          <p:nvPr/>
        </p:nvSpPr>
        <p:spPr>
          <a:xfrm>
            <a:off x="7010400" y="2743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3733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0" y="2514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2590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705600" y="3200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00600" y="3429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867400" y="4191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340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295400" y="2819400"/>
            <a:ext cx="1066800" cy="838200"/>
            <a:chOff x="914400" y="3352800"/>
            <a:chExt cx="1066800" cy="838200"/>
          </a:xfrm>
        </p:grpSpPr>
        <p:sp>
          <p:nvSpPr>
            <p:cNvPr id="16" name="Oval 15"/>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18" name="Group 17"/>
          <p:cNvGrpSpPr/>
          <p:nvPr/>
        </p:nvGrpSpPr>
        <p:grpSpPr>
          <a:xfrm>
            <a:off x="3581400" y="4572000"/>
            <a:ext cx="1066800" cy="838200"/>
            <a:chOff x="914400" y="3352800"/>
            <a:chExt cx="1066800" cy="838200"/>
          </a:xfrm>
        </p:grpSpPr>
        <p:sp>
          <p:nvSpPr>
            <p:cNvPr id="19" name="Oval 18"/>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21" name="Group 20"/>
          <p:cNvGrpSpPr/>
          <p:nvPr/>
        </p:nvGrpSpPr>
        <p:grpSpPr>
          <a:xfrm>
            <a:off x="5562600" y="2743200"/>
            <a:ext cx="1066800" cy="838200"/>
            <a:chOff x="914400" y="3352800"/>
            <a:chExt cx="1066800" cy="838200"/>
          </a:xfrm>
        </p:grpSpPr>
        <p:sp>
          <p:nvSpPr>
            <p:cNvPr id="22" name="Oval 21"/>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grpSp>
        <p:nvGrpSpPr>
          <p:cNvPr id="24" name="Group 23"/>
          <p:cNvGrpSpPr/>
          <p:nvPr/>
        </p:nvGrpSpPr>
        <p:grpSpPr>
          <a:xfrm>
            <a:off x="3429000" y="762000"/>
            <a:ext cx="1066800" cy="838200"/>
            <a:chOff x="914400" y="3352800"/>
            <a:chExt cx="1066800" cy="838200"/>
          </a:xfrm>
        </p:grpSpPr>
        <p:sp>
          <p:nvSpPr>
            <p:cNvPr id="25" name="Oval 24"/>
            <p:cNvSpPr/>
            <p:nvPr/>
          </p:nvSpPr>
          <p:spPr>
            <a:xfrm>
              <a:off x="990600" y="3352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14400" y="3352800"/>
              <a:ext cx="1066800" cy="646331"/>
            </a:xfrm>
            <a:prstGeom prst="rect">
              <a:avLst/>
            </a:prstGeom>
            <a:noFill/>
          </p:spPr>
          <p:txBody>
            <a:bodyPr wrap="square" rtlCol="0">
              <a:spAutoFit/>
            </a:bodyPr>
            <a:lstStyle/>
            <a:p>
              <a:pPr algn="ctr"/>
              <a:r>
                <a:rPr lang="en-US" dirty="0" smtClean="0"/>
                <a:t>H</a:t>
              </a:r>
            </a:p>
            <a:p>
              <a:pPr algn="ctr"/>
              <a:r>
                <a:rPr lang="en-US" dirty="0" smtClean="0"/>
                <a:t>Nucleus</a:t>
              </a:r>
              <a:endParaRPr lang="en-US" dirty="0"/>
            </a:p>
          </p:txBody>
        </p:sp>
      </p:grpSp>
      <p:cxnSp>
        <p:nvCxnSpPr>
          <p:cNvPr id="30" name="Straight Arrow Connector 29"/>
          <p:cNvCxnSpPr/>
          <p:nvPr/>
        </p:nvCxnSpPr>
        <p:spPr>
          <a:xfrm flipH="1">
            <a:off x="7620000" y="838200"/>
            <a:ext cx="304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2183765">
            <a:off x="7508118" y="259313"/>
            <a:ext cx="1600200" cy="646331"/>
          </a:xfrm>
          <a:prstGeom prst="rect">
            <a:avLst/>
          </a:prstGeom>
          <a:noFill/>
        </p:spPr>
        <p:txBody>
          <a:bodyPr wrap="square" rtlCol="0">
            <a:spAutoFit/>
          </a:bodyPr>
          <a:lstStyle/>
          <a:p>
            <a:pPr algn="ctr"/>
            <a:r>
              <a:rPr lang="en-US" dirty="0" smtClean="0"/>
              <a:t>Instantaneous Negative</a:t>
            </a:r>
            <a:endParaRPr lang="en-US" dirty="0"/>
          </a:p>
        </p:txBody>
      </p:sp>
      <p:cxnSp>
        <p:nvCxnSpPr>
          <p:cNvPr id="35" name="Straight Arrow Connector 34"/>
          <p:cNvCxnSpPr/>
          <p:nvPr/>
        </p:nvCxnSpPr>
        <p:spPr>
          <a:xfrm>
            <a:off x="838200" y="8382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19457226">
            <a:off x="-114217" y="242801"/>
            <a:ext cx="1600200" cy="646331"/>
          </a:xfrm>
          <a:prstGeom prst="rect">
            <a:avLst/>
          </a:prstGeom>
          <a:noFill/>
        </p:spPr>
        <p:txBody>
          <a:bodyPr wrap="square" rtlCol="0">
            <a:spAutoFit/>
          </a:bodyPr>
          <a:lstStyle/>
          <a:p>
            <a:pPr algn="ctr"/>
            <a:r>
              <a:rPr lang="en-US" dirty="0" smtClean="0"/>
              <a:t>Instantaneous Positive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to="" calcmode="lin" valueType="num">
                                      <p:cBhvr>
                                        <p:cTn id="7" dur="1" fill="hold"/>
                                        <p:tgtEl>
                                          <p:spTgt spid="28"/>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 to="" calcmode="lin" valueType="num">
                                      <p:cBhvr>
                                        <p:cTn id="10" dur="1" fill="hold"/>
                                        <p:tgtEl>
                                          <p:spTgt spid="27"/>
                                        </p:tgtEl>
                                        <p:attrNameLst>
                                          <p:attrName/>
                                        </p:attrNameLst>
                                      </p:cBhvr>
                                    </p:anim>
                                  </p:childTnLst>
                                </p:cTn>
                              </p:par>
                            </p:childTnLst>
                          </p:cTn>
                        </p:par>
                        <p:par>
                          <p:cTn id="11" fill="hold">
                            <p:stCondLst>
                              <p:cond delay="0"/>
                            </p:stCondLst>
                            <p:childTnLst>
                              <p:par>
                                <p:cTn id="12" presetID="2" presetClass="entr" presetSubtype="4" fill="hold" nodeType="after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additive="base">
                                        <p:cTn id="14" dur="500" fill="hold"/>
                                        <p:tgtEl>
                                          <p:spTgt spid="35"/>
                                        </p:tgtEl>
                                        <p:attrNameLst>
                                          <p:attrName>ppt_x</p:attrName>
                                        </p:attrNameLst>
                                      </p:cBhvr>
                                      <p:tavLst>
                                        <p:tav tm="0">
                                          <p:val>
                                            <p:strVal val="#ppt_x"/>
                                          </p:val>
                                        </p:tav>
                                        <p:tav tm="100000">
                                          <p:val>
                                            <p:strVal val="#ppt_x"/>
                                          </p:val>
                                        </p:tav>
                                      </p:tavLst>
                                    </p:anim>
                                    <p:anim calcmode="lin" valueType="num">
                                      <p:cBhvr additive="base">
                                        <p:cTn id="15" dur="500" fill="hold"/>
                                        <p:tgtEl>
                                          <p:spTgt spid="3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2" presetClass="entr" presetSubtype="4"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4" presetClass="entr" presetSubtype="0"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 to="" calcmode="lin" valueType="num">
                                      <p:cBhvr>
                                        <p:cTn id="24" dur="1" fill="hold"/>
                                        <p:tgtEl>
                                          <p:spTgt spid="33"/>
                                        </p:tgtEl>
                                        <p:attrNameLst>
                                          <p:attrName/>
                                        </p:attrNameLst>
                                      </p:cBhvr>
                                    </p:anim>
                                  </p:childTnLst>
                                </p:cTn>
                              </p:par>
                            </p:childTnLst>
                          </p:cTn>
                        </p:par>
                        <p:par>
                          <p:cTn id="25" fill="hold">
                            <p:stCondLst>
                              <p:cond delay="1000"/>
                            </p:stCondLst>
                            <p:childTnLst>
                              <p:par>
                                <p:cTn id="26" presetID="24"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 to="" calcmode="lin" valueType="num">
                                      <p:cBhvr>
                                        <p:cTn id="28" dur="1" fill="hold"/>
                                        <p:tgtEl>
                                          <p:spTgt spid="3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33"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3657600" y="762000"/>
            <a:ext cx="2438400" cy="369332"/>
          </a:xfrm>
          <a:prstGeom prst="rect">
            <a:avLst/>
          </a:prstGeom>
          <a:noFill/>
        </p:spPr>
        <p:txBody>
          <a:bodyPr wrap="square" rtlCol="0">
            <a:spAutoFit/>
          </a:bodyPr>
          <a:lstStyle/>
          <a:p>
            <a:r>
              <a:rPr lang="en-US" dirty="0" smtClean="0"/>
              <a:t>Methane Molecule</a:t>
            </a:r>
            <a:endParaRPr lang="en-US" dirty="0"/>
          </a:p>
        </p:txBody>
      </p:sp>
      <p:sp>
        <p:nvSpPr>
          <p:cNvPr id="43" name="TextBox 42"/>
          <p:cNvSpPr txBox="1"/>
          <p:nvPr/>
        </p:nvSpPr>
        <p:spPr>
          <a:xfrm>
            <a:off x="990600" y="2743200"/>
            <a:ext cx="2438400" cy="369332"/>
          </a:xfrm>
          <a:prstGeom prst="rect">
            <a:avLst/>
          </a:prstGeom>
          <a:noFill/>
        </p:spPr>
        <p:txBody>
          <a:bodyPr wrap="square" rtlCol="0">
            <a:spAutoFit/>
          </a:bodyPr>
          <a:lstStyle/>
          <a:p>
            <a:r>
              <a:rPr lang="en-US" dirty="0" smtClean="0"/>
              <a:t>Methane Molecule</a:t>
            </a:r>
            <a:endParaRPr lang="en-US" dirty="0"/>
          </a:p>
        </p:txBody>
      </p:sp>
      <p:sp>
        <p:nvSpPr>
          <p:cNvPr id="2" name="TextBox 1"/>
          <p:cNvSpPr txBox="1"/>
          <p:nvPr/>
        </p:nvSpPr>
        <p:spPr>
          <a:xfrm>
            <a:off x="457200" y="916898"/>
            <a:ext cx="2898422" cy="1200329"/>
          </a:xfrm>
          <a:prstGeom prst="rect">
            <a:avLst/>
          </a:prstGeom>
          <a:noFill/>
        </p:spPr>
        <p:txBody>
          <a:bodyPr wrap="square" rtlCol="0">
            <a:spAutoFit/>
          </a:bodyPr>
          <a:lstStyle/>
          <a:p>
            <a:r>
              <a:rPr lang="en-US" dirty="0" smtClean="0"/>
              <a:t>Two methane molecules at the same time have an instantaneous dipole moment. </a:t>
            </a:r>
            <a:endParaRPr lang="en-US" dirty="0"/>
          </a:p>
        </p:txBody>
      </p:sp>
      <p:sp>
        <p:nvSpPr>
          <p:cNvPr id="3" name="TextBox 2"/>
          <p:cNvSpPr txBox="1"/>
          <p:nvPr/>
        </p:nvSpPr>
        <p:spPr>
          <a:xfrm>
            <a:off x="6142623" y="4597994"/>
            <a:ext cx="2587978" cy="1754326"/>
          </a:xfrm>
          <a:prstGeom prst="rect">
            <a:avLst/>
          </a:prstGeom>
          <a:noFill/>
        </p:spPr>
        <p:txBody>
          <a:bodyPr wrap="square" rtlCol="0">
            <a:spAutoFit/>
          </a:bodyPr>
          <a:lstStyle/>
          <a:p>
            <a:r>
              <a:rPr lang="en-US" dirty="0" smtClean="0"/>
              <a:t>The positive side of one  molecule is attracted to the negative side of the other, forming a very weak bond between the two. </a:t>
            </a:r>
            <a:endParaRPr lang="en-US" dirty="0"/>
          </a:p>
        </p:txBody>
      </p:sp>
      <p:grpSp>
        <p:nvGrpSpPr>
          <p:cNvPr id="4" name="Group 3"/>
          <p:cNvGrpSpPr/>
          <p:nvPr/>
        </p:nvGrpSpPr>
        <p:grpSpPr>
          <a:xfrm>
            <a:off x="5153378" y="386279"/>
            <a:ext cx="3838222" cy="2893574"/>
            <a:chOff x="5153378" y="386279"/>
            <a:chExt cx="3838222" cy="2893574"/>
          </a:xfrm>
        </p:grpSpPr>
        <p:grpSp>
          <p:nvGrpSpPr>
            <p:cNvPr id="27" name="Group 26"/>
            <p:cNvGrpSpPr/>
            <p:nvPr/>
          </p:nvGrpSpPr>
          <p:grpSpPr>
            <a:xfrm>
              <a:off x="5153378" y="1306643"/>
              <a:ext cx="3838222" cy="1558977"/>
              <a:chOff x="1371600" y="2209801"/>
              <a:chExt cx="6096000" cy="2438399"/>
            </a:xfrm>
          </p:grpSpPr>
          <p:sp>
            <p:nvSpPr>
              <p:cNvPr id="5" name="Oval 4"/>
              <p:cNvSpPr/>
              <p:nvPr/>
            </p:nvSpPr>
            <p:spPr>
              <a:xfrm>
                <a:off x="3124201" y="2209801"/>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010400" y="27432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3733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0" y="2514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2590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705600" y="32004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00600" y="3429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867400" y="4191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34000" y="3657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371600" y="2819400"/>
                <a:ext cx="838201" cy="838199"/>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5">
                      <a:lumMod val="75000"/>
                    </a:schemeClr>
                  </a:solidFill>
                </a:endParaRPr>
              </a:p>
            </p:txBody>
          </p:sp>
        </p:gr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386279"/>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2719466"/>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225" y="1743960"/>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6" name="Group 75"/>
          <p:cNvGrpSpPr/>
          <p:nvPr/>
        </p:nvGrpSpPr>
        <p:grpSpPr>
          <a:xfrm>
            <a:off x="457200" y="3279853"/>
            <a:ext cx="3838222" cy="2893574"/>
            <a:chOff x="5153378" y="386279"/>
            <a:chExt cx="3838222" cy="2893574"/>
          </a:xfrm>
        </p:grpSpPr>
        <p:grpSp>
          <p:nvGrpSpPr>
            <p:cNvPr id="77" name="Group 76"/>
            <p:cNvGrpSpPr/>
            <p:nvPr/>
          </p:nvGrpSpPr>
          <p:grpSpPr>
            <a:xfrm>
              <a:off x="5153378" y="1306643"/>
              <a:ext cx="3838222" cy="1558977"/>
              <a:chOff x="1371600" y="2209801"/>
              <a:chExt cx="6096000" cy="2438399"/>
            </a:xfrm>
          </p:grpSpPr>
          <p:sp>
            <p:nvSpPr>
              <p:cNvPr id="81" name="Oval 80"/>
              <p:cNvSpPr/>
              <p:nvPr/>
            </p:nvSpPr>
            <p:spPr>
              <a:xfrm>
                <a:off x="3124201" y="2209801"/>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010400" y="27432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858000" y="3733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5334000" y="2514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400800" y="2590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6705600" y="32004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4800600" y="3429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5867400" y="4191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5334000" y="3657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1371600" y="2819400"/>
                <a:ext cx="838201" cy="838199"/>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5">
                      <a:lumMod val="75000"/>
                    </a:schemeClr>
                  </a:solidFill>
                </a:endParaRPr>
              </a:p>
            </p:txBody>
          </p:sp>
        </p:grpSp>
        <p:pic>
          <p:nvPicPr>
            <p:cNvPr id="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386279"/>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2719466"/>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225" y="1743960"/>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6.11111E-6 3.7037E-7 C -0.00973 0.00648 -0.02049 0.01273 -0.03091 0.01713 C -0.03716 0.02292 -0.03004 0.0169 -0.03994 0.02268 C -0.04202 0.02384 -0.04515 0.02801 -0.04688 0.02917 C -0.05487 0.03518 -0.06372 0.03981 -0.07188 0.04514 C -0.07622 0.04792 -0.08143 0.05926 -0.0849 0.06389 C -0.08646 0.07222 -0.0908 0.07569 -0.09393 0.08264 C -0.09515 0.08565 -0.09549 0.08912 -0.09688 0.0919 C -0.10053 0.09907 -0.10539 0.10579 -0.1099 0.1118 C -0.11528 0.11898 -0.12136 0.12222 -0.12796 0.12662 C -0.1316 0.12917 -0.1316 0.12824 -0.12987 0.13055 " pathEditMode="relative" ptsTypes="ffffffffffA">
                                      <p:cBhvr>
                                        <p:cTn id="6" dur="2000" fill="hold"/>
                                        <p:tgtEl>
                                          <p:spTgt spid="4"/>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1.11111E-6 1.85185E-6 C 0.00486 -0.00185 0.01007 -0.00185 0.01493 -0.00417 C 0.01979 -0.00648 0.02326 -0.01204 0.02795 -0.01482 C 0.03159 -0.0169 0.03559 -0.01783 0.03906 -0.02014 C 0.04271 -0.02269 0.04548 -0.02685 0.04896 -0.0294 C 0.05902 -0.03681 0.06996 -0.0419 0.07899 -0.05208 C 0.08576 -0.05972 0.09305 -0.06829 0.10104 -0.07338 C 0.10416 -0.07546 0.10764 -0.07616 0.11093 -0.07755 C 0.11198 -0.07801 0.11406 -0.07871 0.11406 -0.07871 " pathEditMode="relative" ptsTypes="ffffffffA">
                                      <p:cBhvr>
                                        <p:cTn id="8" dur="2000" fill="hold"/>
                                        <p:tgtEl>
                                          <p:spTgt spid="76"/>
                                        </p:tgtEl>
                                        <p:attrNameLst>
                                          <p:attrName>ppt_x</p:attrName>
                                          <p:attrName>ppt_y</p:attrName>
                                        </p:attrNameLst>
                                      </p:cBhvr>
                                    </p:animMotion>
                                  </p:childTnLst>
                                </p:cTn>
                              </p:par>
                            </p:childTnLst>
                          </p:cTn>
                        </p:par>
                        <p:par>
                          <p:cTn id="9" fill="hold">
                            <p:stCondLst>
                              <p:cond delay="2000"/>
                            </p:stCondLst>
                            <p:childTnLst>
                              <p:par>
                                <p:cTn id="10" presetID="14" presetClass="entr" presetSubtype="1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0" name="Group 129"/>
          <p:cNvGrpSpPr/>
          <p:nvPr/>
        </p:nvGrpSpPr>
        <p:grpSpPr>
          <a:xfrm>
            <a:off x="5153378" y="386279"/>
            <a:ext cx="3838222" cy="2893574"/>
            <a:chOff x="5153378" y="386279"/>
            <a:chExt cx="3838222" cy="2893574"/>
          </a:xfrm>
        </p:grpSpPr>
        <p:grpSp>
          <p:nvGrpSpPr>
            <p:cNvPr id="131" name="Group 130"/>
            <p:cNvGrpSpPr/>
            <p:nvPr/>
          </p:nvGrpSpPr>
          <p:grpSpPr>
            <a:xfrm>
              <a:off x="5153378" y="1306643"/>
              <a:ext cx="3838222" cy="1558977"/>
              <a:chOff x="1371600" y="2209801"/>
              <a:chExt cx="6096000" cy="2438399"/>
            </a:xfrm>
          </p:grpSpPr>
          <p:sp>
            <p:nvSpPr>
              <p:cNvPr id="135" name="Oval 134"/>
              <p:cNvSpPr/>
              <p:nvPr/>
            </p:nvSpPr>
            <p:spPr>
              <a:xfrm>
                <a:off x="3124201" y="2209801"/>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7010400" y="27432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6858000" y="3733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5334000" y="2514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6400800" y="2590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6705600" y="32004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4800600" y="3429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5867400" y="4191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5334000" y="3657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1371600" y="2819400"/>
                <a:ext cx="838201" cy="838199"/>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5">
                      <a:lumMod val="75000"/>
                    </a:schemeClr>
                  </a:solidFill>
                </a:endParaRPr>
              </a:p>
            </p:txBody>
          </p:sp>
        </p:grpSp>
        <p:pic>
          <p:nvPicPr>
            <p:cNvPr id="1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386279"/>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2719466"/>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225" y="1743960"/>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5" name="Group 144"/>
          <p:cNvGrpSpPr/>
          <p:nvPr/>
        </p:nvGrpSpPr>
        <p:grpSpPr>
          <a:xfrm>
            <a:off x="4668125" y="2378439"/>
            <a:ext cx="3838222" cy="2893574"/>
            <a:chOff x="5153378" y="386279"/>
            <a:chExt cx="3838222" cy="2893574"/>
          </a:xfrm>
        </p:grpSpPr>
        <p:grpSp>
          <p:nvGrpSpPr>
            <p:cNvPr id="146" name="Group 145"/>
            <p:cNvGrpSpPr/>
            <p:nvPr/>
          </p:nvGrpSpPr>
          <p:grpSpPr>
            <a:xfrm>
              <a:off x="5153378" y="1306643"/>
              <a:ext cx="3838222" cy="1558977"/>
              <a:chOff x="1371600" y="2209801"/>
              <a:chExt cx="6096000" cy="2438399"/>
            </a:xfrm>
          </p:grpSpPr>
          <p:sp>
            <p:nvSpPr>
              <p:cNvPr id="150" name="Oval 149"/>
              <p:cNvSpPr/>
              <p:nvPr/>
            </p:nvSpPr>
            <p:spPr>
              <a:xfrm>
                <a:off x="3124201" y="2209801"/>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7010400" y="27432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6858000" y="3733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5334000" y="2514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6400800" y="2590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6705600" y="32004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4800600" y="3429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5867400" y="4191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5334000" y="3657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1371600" y="2819400"/>
                <a:ext cx="838201" cy="838199"/>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5">
                      <a:lumMod val="75000"/>
                    </a:schemeClr>
                  </a:solidFill>
                </a:endParaRPr>
              </a:p>
            </p:txBody>
          </p:sp>
        </p:grpSp>
        <p:pic>
          <p:nvPicPr>
            <p:cNvPr id="1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386279"/>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2719466"/>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225" y="1743960"/>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0" name="Group 159"/>
          <p:cNvGrpSpPr/>
          <p:nvPr/>
        </p:nvGrpSpPr>
        <p:grpSpPr>
          <a:xfrm>
            <a:off x="982303" y="347036"/>
            <a:ext cx="3838222" cy="2893574"/>
            <a:chOff x="5153378" y="386279"/>
            <a:chExt cx="3838222" cy="2893574"/>
          </a:xfrm>
        </p:grpSpPr>
        <p:grpSp>
          <p:nvGrpSpPr>
            <p:cNvPr id="161" name="Group 160"/>
            <p:cNvGrpSpPr/>
            <p:nvPr/>
          </p:nvGrpSpPr>
          <p:grpSpPr>
            <a:xfrm>
              <a:off x="5153378" y="1306643"/>
              <a:ext cx="3838222" cy="1558977"/>
              <a:chOff x="1371600" y="2209801"/>
              <a:chExt cx="6096000" cy="2438399"/>
            </a:xfrm>
          </p:grpSpPr>
          <p:sp>
            <p:nvSpPr>
              <p:cNvPr id="165" name="Oval 164"/>
              <p:cNvSpPr/>
              <p:nvPr/>
            </p:nvSpPr>
            <p:spPr>
              <a:xfrm>
                <a:off x="3124201" y="2209801"/>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010400" y="27432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6858000" y="3733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5334000" y="2514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6400800" y="2590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6705600" y="32004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4800600" y="3429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5867400" y="4191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5334000" y="3657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1371600" y="2819400"/>
                <a:ext cx="838201" cy="838199"/>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5">
                      <a:lumMod val="75000"/>
                    </a:schemeClr>
                  </a:solidFill>
                </a:endParaRPr>
              </a:p>
            </p:txBody>
          </p:sp>
        </p:grpSp>
        <p:pic>
          <p:nvPicPr>
            <p:cNvPr id="1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386279"/>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2719466"/>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225" y="1743960"/>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75" name="Group 174"/>
          <p:cNvGrpSpPr/>
          <p:nvPr/>
        </p:nvGrpSpPr>
        <p:grpSpPr>
          <a:xfrm>
            <a:off x="238646" y="2459829"/>
            <a:ext cx="3838222" cy="2893574"/>
            <a:chOff x="5153378" y="386279"/>
            <a:chExt cx="3838222" cy="2893574"/>
          </a:xfrm>
        </p:grpSpPr>
        <p:grpSp>
          <p:nvGrpSpPr>
            <p:cNvPr id="176" name="Group 175"/>
            <p:cNvGrpSpPr/>
            <p:nvPr/>
          </p:nvGrpSpPr>
          <p:grpSpPr>
            <a:xfrm>
              <a:off x="5153378" y="1306643"/>
              <a:ext cx="3838222" cy="1558977"/>
              <a:chOff x="1371600" y="2209801"/>
              <a:chExt cx="6096000" cy="2438399"/>
            </a:xfrm>
          </p:grpSpPr>
          <p:sp>
            <p:nvSpPr>
              <p:cNvPr id="180" name="Oval 179"/>
              <p:cNvSpPr/>
              <p:nvPr/>
            </p:nvSpPr>
            <p:spPr>
              <a:xfrm>
                <a:off x="3124201" y="2209801"/>
                <a:ext cx="1752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7010400" y="27432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6858000" y="3733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5334000" y="2514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6400800" y="25908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6705600" y="32004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4800600" y="3429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5867400" y="41910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5334000" y="3657600"/>
                <a:ext cx="4572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1371600" y="2819400"/>
                <a:ext cx="838201" cy="838199"/>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5">
                      <a:lumMod val="75000"/>
                    </a:schemeClr>
                  </a:solidFill>
                </a:endParaRPr>
              </a:p>
            </p:txBody>
          </p:sp>
        </p:grpSp>
        <p:pic>
          <p:nvPicPr>
            <p:cNvPr id="17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386279"/>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592" y="2719466"/>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225" y="1743960"/>
              <a:ext cx="554037"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9" name="TextBox 128"/>
          <p:cNvSpPr txBox="1"/>
          <p:nvPr/>
        </p:nvSpPr>
        <p:spPr>
          <a:xfrm>
            <a:off x="609600" y="5562600"/>
            <a:ext cx="7512925" cy="923330"/>
          </a:xfrm>
          <a:prstGeom prst="rect">
            <a:avLst/>
          </a:prstGeom>
          <a:noFill/>
        </p:spPr>
        <p:txBody>
          <a:bodyPr wrap="square" rtlCol="0">
            <a:spAutoFit/>
          </a:bodyPr>
          <a:lstStyle/>
          <a:p>
            <a:r>
              <a:rPr lang="en-US" dirty="0" smtClean="0"/>
              <a:t>The more electrons a molecule has, the stronger the instantaneous dipole because the bigger the charge, the stronger the attraction between the two molecules. </a:t>
            </a:r>
            <a:endParaRPr lang="en-US" dirty="0"/>
          </a:p>
        </p:txBody>
      </p:sp>
    </p:spTree>
    <p:extLst>
      <p:ext uri="{BB962C8B-B14F-4D97-AF65-F5344CB8AC3E}">
        <p14:creationId xmlns:p14="http://schemas.microsoft.com/office/powerpoint/2010/main" val="3375076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1406</TotalTime>
  <Words>199</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How do nonpolar molecules have LDF’s and how do they work?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dh.skalyan</dc:creator>
  <cp:lastModifiedBy>madhava</cp:lastModifiedBy>
  <cp:revision>14</cp:revision>
  <dcterms:created xsi:type="dcterms:W3CDTF">2012-06-04T20:25:28Z</dcterms:created>
  <dcterms:modified xsi:type="dcterms:W3CDTF">2012-06-06T00:50:39Z</dcterms:modified>
</cp:coreProperties>
</file>